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jpe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6050"/>
    <p:restoredTop sz="94709"/>
  </p:normalViewPr>
  <p:slideViewPr>
    <p:cSldViewPr showGuides="1" snapToGrid="0">
      <p:cViewPr varScale="1">
        <p:scale>
          <a:sx d="100" n="185"/>
          <a:sy d="100" n="185"/>
        </p:scale>
        <p:origin x="1632" y="168"/>
      </p:cViewPr>
      <p:guideLst>
        <p:guide pos="3960"/>
        <p:guide orient="horz" pos="162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38100" cy="381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notesMaster" Target="notesMasters/notesMaster1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png>
</file>

<file path=ppt/media/image2.png>
</file>

<file path=ppt/media/image3.svg>
</file>

<file path=ppt/media/image4.jp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Here to talk about AuroraGPT, Argonne’s internal effort to build a general purpose scientific LLM, broadly trained on a general corpora of text + scientific {papers, text, data}</a:t>
            </a:r>
          </a:p>
          <a:p>
            <a:pPr lvl="0" indent="0" marL="0">
              <a:buNone/>
            </a:pPr>
          </a:p>
          <a:p>
            <a:pPr lvl="0"/>
            <a:r>
              <a:rPr/>
              <a:t>As part of this effort, we plan to…</a:t>
            </a:r>
          </a:p>
          <a:p>
            <a:pPr lvl="0" indent="0" marL="0">
              <a:buNone/>
            </a:pPr>
          </a:p>
          <a:p>
            <a:pPr lvl="1"/>
            <a:r>
              <a:rPr/>
              <a:t>Explore pathways, build with international partners, multi-{lingual, modal}</a:t>
            </a:r>
          </a:p>
          <a:p>
            <a:pPr lvl="0" indent="0" marL="0">
              <a:buNone/>
            </a:pPr>
          </a:p>
          <a:p>
            <a:pPr lvl="0"/>
            <a:r>
              <a:rPr/>
              <a:t>Rough timeline of the project and deliverables: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202{3,4}: text-only models, plan to release a series of {7B, 70B, 1T}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202{4,5}: Basic multi-modal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202{5,6}: Advanced scientific multimodal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AuroraGPT: Exascale Pre-Training of Large Language Models on Diverse Accelerators &gt; argonne-lcf/Megatron-DeepSpeed &gt; Large Model Training: any scale, any accelerator</a:t>
            </a:r>
          </a:p>
          <a:p>
            <a:pPr lvl="0" indent="0" marL="0">
              <a:buNone/>
            </a:pPr>
          </a:p>
          <a:p>
            <a:pPr lvl="0"/>
            <a:r>
              <a:rPr/>
              <a:t>Thoughts:</a:t>
            </a:r>
          </a:p>
          <a:p>
            <a:pPr lvl="0" indent="0" marL="0">
              <a:buNone/>
            </a:pPr>
          </a:p>
          <a:p>
            <a:pPr lvl="1"/>
            <a:r>
              <a:rPr/>
              <a:t>yeah okay so I’ll probably try and include then like: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{tensor, pipeline, sequence}-parallelism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DeepSpeed integration (ZeRO offloading, activation checkpointing, …)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Robust mechanisms for automatic experiment {configuration, tracking, …}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Support for modern (and experimental!) optimizers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Large batch training</a:t>
            </a:r>
          </a:p>
          <a:p>
            <a:pPr lvl="0" indent="0" marL="0">
              <a:buNone/>
            </a:pPr>
          </a:p>
          <a:p>
            <a:pPr lvl="0"/>
            <a:r>
              <a:rPr/>
              <a:t>Goals</a:t>
            </a:r>
          </a:p>
          <a:p>
            <a:pPr lvl="0" indent="0" marL="0">
              <a:buNone/>
            </a:pPr>
          </a:p>
          <a:p>
            <a:pPr lvl="0"/>
            <a:r>
              <a:rPr/>
              <a:t>Issues with existing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</a:t>
            </a:r>
          </a:p>
          <a:p>
            <a:pPr lvl="0" indent="0" marL="0">
              <a:buNone/>
            </a:pPr>
          </a:p>
          <a:p>
            <a:pPr lvl="1"/>
            <a:r>
              <a:rPr/>
              <a:t>Project Details</a:t>
            </a:r>
          </a:p>
          <a:p>
            <a:pPr lvl="0" indent="0" marL="0">
              <a:buNone/>
            </a:pPr>
          </a:p>
          <a:p>
            <a:pPr lvl="1"/>
            <a:r>
              <a:rPr/>
              <a:t>Teams, Ongoing Efforts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Evaluations</a:t>
            </a:r>
          </a:p>
          <a:p>
            <a:pPr lvl="0" indent="0" marL="0">
              <a:buNone/>
            </a:pPr>
          </a:p>
          <a:p>
            <a:pPr lvl="0"/>
            <a:r>
              <a:rPr/>
              <a:t>Scaling Results</a:t>
            </a:r>
          </a:p>
          <a:p>
            <a:pPr lvl="0" indent="0" marL="0">
              <a:buNone/>
            </a:pPr>
          </a:p>
          <a:p>
            <a:pPr lvl="1"/>
            <a:r>
              <a:rPr/>
              <a:t>MProt-DPO</a:t>
            </a:r>
          </a:p>
          <a:p>
            <a:pPr lvl="0" indent="0" marL="0">
              <a:buNone/>
            </a:pPr>
          </a:p>
          <a:p>
            <a:pPr lvl="1"/>
            <a:r>
              <a:rPr strike="sngStrike"/>
              <a:t>aeris</a:t>
            </a:r>
            <a:r>
              <a:rPr/>
              <a:t> (??)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AuroraGPT will be a publicly distributed, open source foundation model for open science</a:t>
            </a:r>
          </a:p>
          <a:p>
            <a:pPr lvl="0" indent="0" marL="0">
              <a:buNone/>
            </a:pPr>
          </a:p>
          <a:p>
            <a:pPr lvl="0"/>
            <a:r>
              <a:rPr/>
              <a:t>Is being trained on: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/ engineering structured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General text, media, news, etc.</a:t>
            </a:r>
          </a:p>
          <a:p>
            <a:pPr lvl="0" indent="0" marL="0">
              <a:buNone/>
            </a:pPr>
          </a:p>
          <a:p>
            <a:pPr lvl="1"/>
            <a:r>
              <a:rPr/>
              <a:t>Large amounts of low to medium quality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Much less high quality data (that is publicly available for use)</a:t>
            </a:r>
          </a:p>
          <a:p>
            <a:pPr lvl="0" indent="0" marL="0">
              <a:buNone/>
            </a:pPr>
          </a:p>
          <a:p>
            <a:pPr lvl="0"/>
            <a:r>
              <a:rPr/>
              <a:t>This data is then cleaned, processed, de-duplicated and used for the initial pre-training phase of the model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vast majority of the overall compute is spent during this initial pre-training phase</a:t>
            </a:r>
          </a:p>
          <a:p>
            <a:pPr lvl="0" indent="0" marL="0">
              <a:buNone/>
            </a:pPr>
          </a:p>
          <a:p>
            <a:pPr lvl="1"/>
            <a:r>
              <a:rPr/>
              <a:t>This is the group I help to lead and will be talking a bit about today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initial pre-training phase is currently underway</a:t>
            </a:r>
          </a:p>
          <a:p>
            <a:pPr lvl="0" indent="0" marL="0">
              <a:buNone/>
            </a:pPr>
          </a:p>
          <a:p>
            <a:pPr lvl="1"/>
            <a:r>
              <a:rPr/>
              <a:t>Eventually, given a bit of time, effort and magic, the model will be ready for fine-tuning and additional training for a variety of downstream tasks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pretrained model will then be handed off for additional fine-tuning on a variety of downstream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discovery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 scientific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Digital twins</a:t>
            </a:r>
          </a:p>
          <a:p>
            <a:pPr lvl="0" indent="0" marL="0">
              <a:buNone/>
            </a:pPr>
          </a:p>
          <a:p>
            <a:pPr lvl="1"/>
            <a:r>
              <a:rPr/>
              <a:t>Inverse design</a:t>
            </a:r>
          </a:p>
          <a:p>
            <a:pPr lvl="0" indent="0" marL="0">
              <a:buNone/>
            </a:pPr>
          </a:p>
          <a:p>
            <a:pPr lvl="1"/>
            <a:r>
              <a:rPr/>
              <a:t>Code optimization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Accelerated simulations</a:t>
            </a:r>
          </a:p>
          <a:p>
            <a:pPr lvl="0" indent="0" marL="0">
              <a:buNone/>
            </a:pPr>
          </a:p>
          <a:p>
            <a:pPr lvl="1"/>
            <a:r>
              <a:rPr/>
              <a:t>Autonomous experiments</a:t>
            </a:r>
          </a:p>
          <a:p>
            <a:pPr lvl="0" indent="0" marL="0">
              <a:buNone/>
            </a:pPr>
          </a:p>
          <a:p>
            <a:pPr lvl="1"/>
            <a:r>
              <a:rPr/>
              <a:t>Co-design</a:t>
            </a:r>
          </a:p>
          <a:p>
            <a:pPr lvl="0" indent="0" marL="0">
              <a:buNone/>
            </a:pPr>
          </a:p>
          <a:p>
            <a:pPr lvl="0"/>
            <a:r>
              <a:rPr/>
              <a:t>Becoming increasingly clear that LLMs have the potential to drastically accelerate computational science</a:t>
            </a:r>
          </a:p>
          <a:p>
            <a:pPr lvl="0" indent="0" marL="0">
              <a:buNone/>
            </a:pPr>
          </a:p>
          <a:p>
            <a:pPr lvl="1"/>
            <a:r>
              <a:rPr/>
              <a:t>We’ve seen this already for {GenSLMs, Weather / Climate / Earth Systems Modeling, Particle Physics, etc.}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generating curating / aggregating cleaning / understanding new data for training including: MCQ’s + scientific narratives new scientific data modalities (gene sequences, geospatial data,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6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BA47E31-79AA-6498-BB50-34DBC4F5E4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8" r="28"/>
          <a:stretch/>
        </p:blipFill>
        <p:spPr>
          <a:xfrm>
            <a:off x="7348785" y="4566547"/>
            <a:ext cx="1581735" cy="54864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168" y="2217548"/>
            <a:ext cx="3025121" cy="77719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16EAD72-ACE3-58B2-05E0-199FBEA355E2}"/>
              </a:ext>
            </a:extLst>
          </p:cNvPr>
          <p:cNvGrpSpPr/>
          <p:nvPr userDrawn="1"/>
        </p:nvGrpSpPr>
        <p:grpSpPr>
          <a:xfrm>
            <a:off x="1107589" y="2179943"/>
            <a:ext cx="3176801" cy="852400"/>
            <a:chOff x="921159" y="2169231"/>
            <a:chExt cx="2098944" cy="56318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92F3FF0-EF03-9DDD-3A6F-6752ED1603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1033" y="2169231"/>
              <a:ext cx="459070" cy="397545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A9B6C0B-D8E0-FBEC-188A-90B324FB8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932" y="2651964"/>
              <a:ext cx="66258" cy="80456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D34245F-91F6-675D-0161-975607FB4E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0754" y="2651964"/>
              <a:ext cx="73357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8B80F258-676D-38DD-F768-1F7009400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843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93FB4BC-8E86-BF21-E7DB-50A6AD93E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2200" y="2651964"/>
              <a:ext cx="16564" cy="80456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558D9F5-8DA3-2C55-EF2C-4E3C8B9372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7695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76A1F83F-2FA7-029D-A639-6622C6438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616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1B924EC1-D62D-244C-1910-578F30F446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40438" y="2651964"/>
              <a:ext cx="73357" cy="80456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7E569B6-DF89-6FCC-1D71-EEAB95E1C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359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2E8D1774-4E0C-F3E6-24B8-B74121382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280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48B4D9F1-53D7-1C4F-12DF-A312FAD3F7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651964"/>
              <a:ext cx="73357" cy="80456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DDF51265-9C31-4D79-2138-F19670D244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9360" y="2651964"/>
              <a:ext cx="54426" cy="80456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6E538D9-F0E9-42CF-5DCB-3D4EBD4CCA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350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BF2FBD0-8400-6675-E82F-4B90633079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2637" y="2651964"/>
              <a:ext cx="56792" cy="80456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62D30328-A51C-53FB-8209-564E27CAB2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3241" y="2651964"/>
              <a:ext cx="73357" cy="80456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FFD16D5B-931B-0128-A1A4-90E97E7BBD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33162" y="2651964"/>
              <a:ext cx="56792" cy="80456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2876C20-FE73-31D0-67F2-EB7917ABD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261" y="2651964"/>
              <a:ext cx="70990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CFFAEC3-759A-B591-0853-1280BD83E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984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22D4BAB-F924-B047-CC79-84D282515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9420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1F35CF-3769-19E3-4BF1-534257665F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59" y="2249686"/>
              <a:ext cx="272129" cy="312357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5CC2208-1754-ACCD-8285-B18BC9479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050" y="2327776"/>
              <a:ext cx="111218" cy="234268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BB7587BD-FD32-E10C-E06B-69806FAF8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4734" y="2327776"/>
              <a:ext cx="222436" cy="357317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6C3A47-966E-8DF9-31DC-730F1AA8EE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6635" y="2327776"/>
              <a:ext cx="212971" cy="239000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AE29258-C776-91F7-ACDE-D7872520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368" y="2325409"/>
              <a:ext cx="184575" cy="236634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35B86B4B-65CC-8B99-06C6-97CDE959A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101" y="2325409"/>
              <a:ext cx="182208" cy="236634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917A3ED-11CD-D5A1-975B-A2A055B7A6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327776"/>
              <a:ext cx="191674" cy="239000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media/image3.sv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media/image2.png" Type="http://schemas.openxmlformats.org/officeDocument/2006/relationships/image" /><Relationship Id="rId2" Target="../slideLayouts/slideLayout2.xml" Type="http://schemas.openxmlformats.org/officeDocument/2006/relationships/slideLayout" /><Relationship Id="rId16" Target="../media/image1.png" Type="http://schemas.openxmlformats.org/officeDocument/2006/relationships/image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anchor="b" anchorCtr="0" bIns="0" lIns="0" rIns="0" rtlCol="0" tIns="0" vert="horz">
            <a:noAutofit/>
          </a:bodyPr>
          <a:lstStyle/>
          <a:p>
            <a:r>
              <a:rPr dirty="0" lang="en-US"/>
              <a:t>Headline in all caps 28pt </a:t>
            </a:r>
            <a:br>
              <a:rPr dirty="0" lang="en-US"/>
            </a:br>
            <a:r>
              <a:rPr dirty="0" lang="en-US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bIns="0" lIns="0" rIns="0" rtlCol="0" tIns="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anchor="ctr" bIns="0" lIns="0" rIns="0" rtlCol="0" tIns="0" vert="horz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dirty="0"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b" anchorCtr="0" bIns="0" compatLnSpc="1" lIns="91440" numCol="1" rIns="91440" tIns="45720" vert="horz" wrap="square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CC6D3E52-9083-DC08-10B3-FB4576900BE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 l="22" r="22"/>
          <a:stretch/>
        </p:blipFill>
        <p:spPr>
          <a:xfrm>
            <a:off x="8103235" y="4808444"/>
            <a:ext cx="776895" cy="26944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 r="14"/>
          <a:stretch>
            <a:fillRect/>
          </a:stretch>
        </p:blipFill>
        <p:spPr>
          <a:xfrm>
            <a:off x="463554" y="4835139"/>
            <a:ext cx="1438065" cy="16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dt="0" ftr="0" hdr="0" sldNum="0"/>
  <p:txStyles>
    <p:titleStyle>
      <a:lvl1pPr algn="l" defTabSz="685800" eaLnBrk="1" fontAlgn="auto" hangingPunct="1" indent="0" latinLnBrk="0" marL="0" marR="0" rtl="0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b="1" baseline="0" cap="all" i="0" kern="1200" sz="2800">
          <a:solidFill>
            <a:schemeClr val="tx1"/>
          </a:solidFill>
          <a:latin charset="0" panose="020B0604020202020204" pitchFamily="34" typeface="Arial"/>
          <a:ea typeface="+mj-ea"/>
          <a:cs typeface="+mj-cs"/>
        </a:defRPr>
      </a:lvl1pPr>
    </p:titleStyle>
    <p:bodyStyle>
      <a:lvl1pPr algn="l" defTabSz="685800" eaLnBrk="1" hangingPunct="1" indent="-164592" latinLnBrk="0" marL="164592" rtl="0">
        <a:lnSpc>
          <a:spcPct val="100000"/>
        </a:lnSpc>
        <a:spcBef>
          <a:spcPts val="900"/>
        </a:spcBef>
        <a:spcAft>
          <a:spcPts val="0"/>
        </a:spcAft>
        <a:buFont charset="2" pitchFamily="2" typeface="Wingdings"/>
        <a:buChar char="§"/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indent="-256032" latinLnBrk="0" marL="463550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indent="-142875" latinLnBrk="0" marL="577850" rtl="0">
        <a:lnSpc>
          <a:spcPct val="100000"/>
        </a:lnSpc>
        <a:spcBef>
          <a:spcPts val="300"/>
        </a:spcBef>
        <a:spcAft>
          <a:spcPts val="0"/>
        </a:spcAft>
        <a:buFont charset="0" panose="020B0604020202020204" pitchFamily="34" typeface="Arial"/>
        <a:buChar char="•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indent="-256032" latinLnBrk="0" marL="862013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indent="-164592" latinLnBrk="0" marL="1031875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samforeman.me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github.com/argonne-lcf/Megatron-DeepSpeed/blob/e3b0398d2f2d3f8ec543e99373ca14bd18a1e4f8/megatron/arguments.py#L1477-L1502" TargetMode="External" /><Relationship Id="rId4" Type="http://schemas.openxmlformats.org/officeDocument/2006/relationships/hyperlink" Target="https://x.com/tenderizzation/status/1944591320796090606" TargetMode="External" /><Relationship Id="rId5" Type="http://schemas.openxmlformats.org/officeDocument/2006/relationships/hyperlink" Target="https://twitter.com/tenderizzation" TargetMode="External" /><Relationship Id="rId6" Type="http://schemas.openxmlformats.org/officeDocument/2006/relationships/hyperlink" Target="https://chatgpt.com/share/688ab77e-9ca0-800a-8ab0-a293e06b3cce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slide" Target="slide22.xml" /><Relationship Id="rId3" Type="http://schemas.openxmlformats.org/officeDocument/2006/relationships/hyperlink" Target="https://dl.acm.org/doi/10.1109/SC41406.2024.00013" TargetMode="Externa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microsoft/DeepSpeed" TargetMode="External" /><Relationship Id="rId3" Type="http://schemas.openxmlformats.org/officeDocument/2006/relationships/hyperlink" Target="https://samforeman.me/posts/auroragpt/long-sequences/" TargetMode="External" /><Relationship Id="rId4" Type="http://schemas.openxmlformats.org/officeDocument/2006/relationships/hyperlink" Target="https://github.com/saforem2/scaling4science" TargetMode="External" /><Relationship Id="rId5" Type="http://schemas.openxmlformats.org/officeDocument/2006/relationships/hyperlink" Target="https://github.com/saforem2/scaling4science" TargetMode="External" /><Relationship Id="rId6" Type="http://schemas.openxmlformats.org/officeDocument/2006/relationships/hyperlink" Target="https://github.com/saforem2/Megatron-DS-Benchmarking" TargetMode="External" /><Relationship Id="rId7" Type="http://schemas.openxmlformats.org/officeDocument/2006/relationships/hyperlink" Target="https://github.com/saforem2/Megatron-DS-Benchmarking" TargetMode="Externa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Megatron-DeepSpeed" TargetMode="External" /><Relationship Id="rId4" Type="http://schemas.openxmlformats.org/officeDocument/2006/relationships/hyperlink" Target="https://github.com/saforem2/ezpz" TargetMode="External" /><Relationship Id="rId5" Type="http://schemas.openxmlformats.org/officeDocument/2006/relationships/hyperlink" Target="https://github.com/saforem2/ezpz" TargetMode="External" /><Relationship Id="rId6" Type="http://schemas.openxmlformats.org/officeDocument/2006/relationships/hyperlink" Target="https://samforeman.me/talks" TargetMode="External" /><Relationship Id="rId7" Type="http://schemas.openxmlformats.org/officeDocument/2006/relationships/hyperlink" Target="https://saforem2.github.io/llm-workshop-talk" TargetMode="External" /><Relationship Id="rId8" Type="http://schemas.openxmlformats.org/officeDocument/2006/relationships/hyperlink" Target="https://saforem2.github.io/LLM-tutorial" TargetMode="External" /><Relationship Id="rId9" Type="http://schemas.openxmlformats.org/officeDocument/2006/relationships/hyperlink" Target="https://saforem2.github.io/parallel-training-slides" TargetMode="External" /><Relationship Id="rId10" Type="http://schemas.openxmlformats.org/officeDocument/2006/relationships/hyperlink" Target="https://samforeman.me/talks/llms-on-polaris/#/title-slide" TargetMode="External" /><Relationship Id="rId11" Type="http://schemas.openxmlformats.org/officeDocument/2006/relationships/hyperlink" Target="https://samforeman.me/talks/llms-at-scale/" TargetMode="External" /><Relationship Id="rId12" Type="http://schemas.openxmlformats.org/officeDocument/2006/relationships/hyperlink" Target="https://www.anl.gov/article/new-international-consortium-formed-to-create-trustworthy-and-reliable-generative-ai-models-for" TargetMode="External" /><Relationship Id="rId13" Type="http://schemas.openxmlformats.org/officeDocument/2006/relationships/hyperlink" Target="https://pytorch.org/tutorials/beginner/dist_overview.html" TargetMode="External" /><Relationship Id="rId14" Type="http://schemas.openxmlformats.org/officeDocument/2006/relationships/hyperlink" Target="https://huggingface.co/docs/transformers/en/perf_train_gpu_many" TargetMode="External" /><Relationship Id="rId15" Type="http://schemas.openxmlformats.org/officeDocument/2006/relationships/hyperlink" Target="https://www.deepspeed.ai/getting-started/" TargetMode="External" /><Relationship Id="rId16" Type="http://schemas.openxmlformats.org/officeDocument/2006/relationships/hyperlink" Target="https://openreview.net/forum?id=8bjspmAMBk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auroragpt.anl.gov" TargetMode="External" /><Relationship Id="rId4" Type="http://schemas.openxmlformats.org/officeDocument/2006/relationships/hyperlink" Target="https://github.com/Hannibal046/Awesome-LLM" TargetMode="External" /><Relationship Id="rId5" Type="http://schemas.openxmlformats.org/officeDocument/2006/relationships/hyperlink" Target="https://github.com/Hannibal046/Awesome-LLM" TargetMode="Externa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jalammar.github.io/illustrated-transformer/" TargetMode="External" /><Relationship Id="rId3" Type="http://schemas.openxmlformats.org/officeDocument/2006/relationships/hyperlink" Target="https://doi.org/10.1109/SC41406.2024.00013" TargetMode="External" /><Relationship Id="rId4" Type="http://schemas.openxmlformats.org/officeDocument/2006/relationships/hyperlink" Target="https://openreview.net/forum?id=8bjspmAMBk" TargetMode="External" /><Relationship Id="rId5" Type="http://schemas.openxmlformats.org/officeDocument/2006/relationships/hyperlink" Target="https://arxiv.org/abs/1812.06162" TargetMode="External" /><Relationship Id="rId6" Type="http://schemas.openxmlformats.org/officeDocument/2006/relationships/hyperlink" Target="https://arxiv.org/abs/2206.07682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intel.com/content/www/us/en/newsroom/news/intel-powered-aurora-supercomputer-breaks-exascale-barrier.html" TargetMode="External" /><Relationship Id="rId3" Type="http://schemas.openxmlformats.org/officeDocument/2006/relationships/hyperlink" Target="https://github.com/argonne-lcf/Megatron-DeepSpeed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7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inference-endpoints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www.alcf.anl.gov/sites/default/files/2024-07/Aurora_FactSheet_2024.pdf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slide" Target="slide22.xml" /><Relationship Id="rId4" Type="http://schemas.openxmlformats.org/officeDocument/2006/relationships/hyperlink" Target="https://github.com/argonne-lcf/Megatron-DeepSpee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slide" Target="slide2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ctrTitle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Scientific AI at Scale: AuroraGPT</a:t>
            </a:r>
          </a:p>
        </p:txBody>
      </p:sp>
      <p:sp>
        <p:nvSpPr>
          <p:cNvPr id="3" name="Subtitle 2"/>
          <p:cNvSpPr>
            <a:spLocks noGrp="1"/>
          </p:cNvSpPr>
          <p:nvPr>
            <p:ph hasCustomPrompt="1" idx="1" type="subTitle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br/>
            <a:br/>
            <a:r>
              <a:rPr>
                <a:hlinkClick r:id="rId2"/>
              </a:rPr>
              <a:t>Sam Foreman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🍹 Blending Data, Efficiently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🐢 Original implementation:</a:t>
            </a:r>
          </a:p>
          <a:p>
            <a:pPr lvl="1"/>
            <a:r>
              <a:rPr b="1"/>
              <a:t>Slow</a:t>
            </a:r>
            <a:r>
              <a:rPr/>
              <a:t> (serial, single device)</a:t>
            </a:r>
          </a:p>
          <a:p>
            <a:pPr lvl="1"/>
            <a:r>
              <a:rPr/>
              <a:t>~ 1 hr/2T tokens</a:t>
            </a:r>
          </a:p>
          <a:p>
            <a:pPr lvl="0"/>
            <a:r>
              <a:rPr/>
              <a:t>🐇 New implementation:</a:t>
            </a:r>
          </a:p>
          <a:p>
            <a:pPr lvl="1"/>
            <a:r>
              <a:rPr b="1"/>
              <a:t>Fast!</a:t>
            </a:r>
            <a:r>
              <a:rPr/>
              <a:t> (distributed, asynchronous)</a:t>
            </a:r>
          </a:p>
          <a:p>
            <a:pPr lvl="1"/>
            <a:r>
              <a:rPr/>
              <a:t>~ </a:t>
            </a:r>
            <a:r>
              <a:rPr b="1"/>
              <a:t>2 min</a:t>
            </a:r>
            <a:r>
              <a:rPr/>
              <a:t>/2T tokens</a:t>
            </a:r>
            <a:br/>
            <a:r>
              <a:rPr/>
              <a:t>(</a:t>
            </a:r>
            <a:r>
              <a:rPr b="1"/>
              <a:t>30x</a:t>
            </a:r>
            <a:r>
              <a:rPr/>
              <a:t> faster !!)</a:t>
            </a:r>
          </a:p>
          <a:p>
            <a:pPr lvl="0" indent="0" marL="0">
              <a:buNone/>
            </a:pPr>
            <a:r>
              <a:rPr/>
              <a:t>Figure 4: Time spent preparing 2T tokens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📉 Loss Curve: Training AuroraGPT-7B on 2T Tokens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🕸️ </a:t>
            </a:r>
            <a:r>
              <a:rPr b="1"/>
              <a:t>Parallelism</a:t>
            </a:r>
            <a:r>
              <a:rPr/>
              <a:t>:</a:t>
            </a:r>
          </a:p>
          <a:p>
            <a:pPr lvl="1"/>
            <a:r>
              <a:rPr/>
              <a:t>{data, tensor, pipeline, sequence, …}</a:t>
            </a:r>
          </a:p>
          <a:p>
            <a:pPr lvl="0"/>
            <a:r>
              <a:rPr/>
              <a:t>♻️ </a:t>
            </a:r>
            <a:r>
              <a:rPr b="1"/>
              <a:t>Checkpoint Converters</a:t>
            </a:r>
            <a:r>
              <a:rPr/>
              <a:t>:</a:t>
            </a:r>
          </a:p>
          <a:p>
            <a:pPr lvl="1"/>
            <a:r>
              <a:rPr/>
              <a:t>Megatron ⇄ 🤗 HF ⇄ ZeRO ⇄ Universal</a:t>
            </a:r>
          </a:p>
          <a:p>
            <a:pPr lvl="0"/>
            <a:r>
              <a:rPr/>
              <a:t>🔀 </a:t>
            </a:r>
            <a:r>
              <a:rPr b="1"/>
              <a:t>DeepSpeed Integration</a:t>
            </a:r>
            <a:r>
              <a:rPr/>
              <a:t>:</a:t>
            </a:r>
          </a:p>
          <a:p>
            <a:pPr lvl="1"/>
            <a:r>
              <a:rPr/>
              <a:t>ZeRO Offloading</a:t>
            </a:r>
          </a:p>
          <a:p>
            <a:pPr lvl="1"/>
            <a:r>
              <a:rPr/>
              <a:t>Activation checkpointing</a:t>
            </a:r>
          </a:p>
          <a:p>
            <a:pPr lvl="1"/>
            <a:r>
              <a:rPr/>
              <a:t>AutoTP (</a:t>
            </a:r>
            <a:r>
              <a:rPr i="1"/>
              <a:t>WIP</a:t>
            </a:r>
            <a:r>
              <a:rPr/>
              <a:t>)</a:t>
            </a:r>
          </a:p>
          <a:p>
            <a:pPr lvl="1"/>
            <a:r>
              <a:rPr/>
              <a:t>ability to leverage features from DeepSpeed community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 (even more!)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🧗 </a:t>
            </a:r>
            <a:r>
              <a:rPr b="1"/>
              <a:t>Optimizers</a:t>
            </a:r>
            <a:r>
              <a:rPr baseline="30000">
                <a:hlinkClick r:id="rId2" action="ppaction://hlinksldjump"/>
              </a:rPr>
              <a:t>5</a:t>
            </a:r>
            <a:r>
              <a:rPr/>
              <a:t>:</a:t>
            </a:r>
          </a:p>
          <a:p>
            <a:pPr lvl="1"/>
            <a:r>
              <a:rPr/>
              <a:t>Support for </a:t>
            </a:r>
            <a:r>
              <a:rPr i="1"/>
              <a:t>many</a:t>
            </a:r>
            <a:r>
              <a:rPr/>
              <a:t> different optimizers:</a:t>
            </a:r>
          </a:p>
          <a:p>
            <a:pPr lvl="2"/>
            <a:r>
              <a:rPr/>
              <a:t>Distributed Shampoo, Muon, Adopt, Sophia, Lamb, GaLORE, ScheduleFree, …</a:t>
            </a:r>
          </a:p>
          <a:p>
            <a:pPr lvl="1"/>
            <a:r>
              <a:rPr/>
              <a:t>See </a:t>
            </a:r>
            <a:r>
              <a:rPr>
                <a:hlinkClick r:id="rId3"/>
              </a:rPr>
              <a:t>full list</a:t>
            </a:r>
          </a:p>
          <a:p>
            <a:pPr lvl="1"/>
            <a:r>
              <a:rPr/>
              <a:t>Large batch training</a:t>
            </a:r>
          </a:p>
          <a:p>
            <a:pPr lvl="0"/>
            <a:r>
              <a:rPr/>
              <a:t>📊 </a:t>
            </a:r>
            <a:r>
              <a:rPr b="1"/>
              <a:t>Experiment Tracking</a:t>
            </a:r>
            <a:r>
              <a:rPr/>
              <a:t>:</a:t>
            </a:r>
          </a:p>
          <a:p>
            <a:pPr lvl="1"/>
            <a:r>
              <a:rPr/>
              <a:t>Automatic experiment and metric tracking with Weights &amp; Biases</a:t>
            </a:r>
          </a:p>
          <a:p>
            <a:pPr lvl="0" indent="0" marL="0">
              <a:buNone/>
            </a:pPr>
            <a:r>
              <a:rPr/>
              <a:t>🔭 LLMs for Science</a:t>
            </a:r>
            <a:br/>
            <a:r>
              <a:rPr/>
              <a:t> </a:t>
            </a:r>
            <a:r>
              <a:rPr>
                <a:hlinkClick r:id="rId4"/>
              </a:rPr>
              <a:t>source</a:t>
            </a:r>
            <a:r>
              <a:rPr/>
              <a:t> (</a:t>
            </a:r>
            <a:r>
              <a:rPr>
                <a:hlinkClick r:id="rId5"/>
              </a:rPr>
              <a:t>@tenderizzation</a:t>
            </a:r>
            <a:r>
              <a:rPr/>
              <a:t>)</a:t>
            </a:r>
            <a:br/>
            <a:r>
              <a:rPr/>
              <a:t>ChatGPT: </a:t>
            </a:r>
            <a:r>
              <a:rPr>
                <a:hlinkClick r:id="rId6"/>
              </a:rPr>
              <a:t>explain this image</a:t>
            </a:r>
            <a:r>
              <a:rPr/>
              <a:t> </a:t>
            </a:r>
          </a:p>
          <a:p>
            <a:pPr lvl="0" indent="0" marL="0">
              <a:buNone/>
            </a:pP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🤔 Evaluating Models on Scientific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What to measure?</a:t>
            </a:r>
          </a:p>
          <a:p>
            <a:pPr lvl="1"/>
            <a:r>
              <a:rPr b="1"/>
              <a:t>Knowledge Extraction, Retrieval, Distillation, Synthesis</a:t>
            </a:r>
            <a:r>
              <a:rPr/>
              <a:t>: LLM is provided a question or instruction and a truthful answer is expected</a:t>
            </a:r>
          </a:p>
          <a:p>
            <a:pPr lvl="1"/>
            <a:r>
              <a:rPr b="1"/>
              <a:t>Text Grounded</a:t>
            </a:r>
            <a:r>
              <a:rPr/>
              <a:t>: Answers are expected to be fully grounded on peer-reviewed references to support responses</a:t>
            </a:r>
          </a:p>
          <a:p>
            <a:pPr lvl="1"/>
            <a:r>
              <a:rPr b="1"/>
              <a:t>Reasoning</a:t>
            </a:r>
            <a:r>
              <a:rPr/>
              <a:t>: LLMs are expected to solve deductive (prove a theory or hypothesis from formal logic and observations), inductive (validate / explain observations from theories) problems</a:t>
            </a:r>
          </a:p>
          <a:p>
            <a:pPr lvl="1"/>
            <a:r>
              <a:rPr b="1"/>
              <a:t>Creativity</a:t>
            </a:r>
            <a:r>
              <a:rPr/>
              <a:t>: A creative answer is expected from a question or instruction</a:t>
            </a:r>
          </a:p>
          <a:p>
            <a:pPr lvl="2"/>
            <a:r>
              <a:rPr/>
              <a:t>thoughtful dialogue, coding, etc.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⚖️ Evaluating FM Skills for Science: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Criteria for all of the above:</a:t>
            </a:r>
          </a:p>
          <a:p>
            <a:pPr lvl="1"/>
            <a:r>
              <a:rPr b="1"/>
              <a:t>Correctness</a:t>
            </a:r>
            <a:r>
              <a:rPr/>
              <a:t> of facts</a:t>
            </a:r>
          </a:p>
          <a:p>
            <a:pPr lvl="1"/>
            <a:r>
              <a:rPr b="1"/>
              <a:t>Accuracy</a:t>
            </a:r>
            <a:r>
              <a:rPr/>
              <a:t> of solutions and inferences</a:t>
            </a:r>
          </a:p>
          <a:p>
            <a:pPr lvl="1"/>
            <a:r>
              <a:rPr b="1"/>
              <a:t>Reliability</a:t>
            </a:r>
            <a:r>
              <a:rPr/>
              <a:t> consistently good in quality or performance</a:t>
            </a:r>
          </a:p>
          <a:p>
            <a:pPr lvl="1"/>
            <a:r>
              <a:rPr b="1"/>
              <a:t>Speed</a:t>
            </a:r>
            <a:r>
              <a:rPr/>
              <a:t> how fast to produce a response</a:t>
            </a:r>
          </a:p>
          <a:p>
            <a:pPr lvl="1"/>
            <a:r>
              <a:rPr b="1"/>
              <a:t># shots</a:t>
            </a:r>
            <a:r>
              <a:rPr/>
              <a:t> how many examples are needed for good quality</a:t>
            </a:r>
          </a:p>
          <a:p>
            <a:pPr lvl="2"/>
            <a:r>
              <a:rPr/>
              <a:t>Extent of </a:t>
            </a:r>
            <a:r>
              <a:rPr i="1"/>
              <a:t>prompt engineering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5: Scaling results for </a:t>
            </a:r>
            <a:r>
              <a:rPr>
                <a:latin typeface="Courier"/>
              </a:rPr>
              <a:t>3.5B</a:t>
            </a:r>
            <a:r>
              <a:rPr/>
              <a:t> model across ~38,400 GPUs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~ 4 EFLOPS @ Aurora</a:t>
            </a:r>
          </a:p>
          <a:p>
            <a:pPr lvl="0"/>
            <a:r>
              <a:rPr/>
              <a:t>38,400 XPUs</a:t>
            </a:r>
            <a:br/>
            <a:r>
              <a:rPr/>
              <a:t>= 3200 [node] x 12 [XPU / node]</a:t>
            </a:r>
          </a:p>
          <a:p>
            <a:pPr lvl="0"/>
            <a:r>
              <a:rPr/>
              <a:t>🔔 Gordon Bell Finalist</a:t>
            </a:r>
            <a:r>
              <a:rPr baseline="30000">
                <a:hlinkClick r:id="rId2" action="ppaction://hlinksldjump"/>
              </a:rPr>
              <a:t>6</a:t>
            </a:r>
            <a:r>
              <a:rPr/>
              <a:t>:</a:t>
            </a:r>
          </a:p>
          <a:p>
            <a:pPr lvl="1"/>
            <a:r>
              <a:rPr>
                <a:hlinkClick r:id="rId3"/>
              </a:rPr>
              <a:t>MProt-DPO: Breaking the ExaFLOPS Barrier for Multimodal Protein Design Workflows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6: </a:t>
            </a:r>
            <a:r>
              <a:rPr>
                <a:latin typeface="Courier"/>
              </a:rPr>
              <a:t>3.5B</a:t>
            </a:r>
            <a:r>
              <a:rPr/>
              <a:t> model</a:t>
            </a:r>
          </a:p>
          <a:p>
            <a:pPr lvl="0" indent="0" marL="0">
              <a:buNone/>
            </a:pPr>
            <a:r>
              <a:rPr/>
              <a:t>Figure 7: </a:t>
            </a:r>
            <a:r>
              <a:rPr>
                <a:latin typeface="Courier"/>
              </a:rPr>
              <a:t>7B</a:t>
            </a:r>
            <a:r>
              <a:rPr/>
              <a:t> model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🚂 Loooooooooong Sequence Lengths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/>
            <a:r>
              <a:rPr/>
              <a:t>Working with </a:t>
            </a:r>
            <a:r>
              <a:rPr>
                <a:hlinkClick r:id="rId2"/>
              </a:rPr>
              <a:t> Microsoft/DeepSpeed</a:t>
            </a:r>
            <a:r>
              <a:rPr/>
              <a:t> team to enable longer sequence lengths (context windows) for LLMs</a:t>
            </a:r>
          </a:p>
          <a:p>
            <a:pPr lvl="1"/>
            <a:r>
              <a:rPr/>
              <a:t>See my </a:t>
            </a:r>
            <a:r>
              <a:rPr>
                <a:hlinkClick r:id="rId3"/>
              </a:rPr>
              <a:t>blog post</a:t>
            </a:r>
            <a:r>
              <a:rPr/>
              <a:t> for additional details</a:t>
            </a:r>
          </a:p>
          <a:p>
            <a:pPr lvl="0" indent="0" marL="0">
              <a:buNone/>
            </a:pPr>
            <a:r>
              <a:rPr>
                <a:hlinkClick r:id="rId4"/>
              </a:rPr>
              <a:t> </a:t>
            </a:r>
            <a:r>
              <a:rPr>
                <a:hlinkClick r:id="rId5"/>
                <a:latin typeface="Courier"/>
              </a:rPr>
              <a:t>scaling4science</a:t>
            </a:r>
            <a:br/>
            <a:r>
              <a:rPr>
                <a:hlinkClick r:id="rId6"/>
              </a:rPr>
              <a:t> </a:t>
            </a:r>
            <a:r>
              <a:rPr>
                <a:hlinkClick r:id="rId7"/>
                <a:latin typeface="Courier"/>
              </a:rPr>
              <a:t>Megatron-DS-Benchmarking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📓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 </a:t>
            </a:r>
            <a:r>
              <a:rPr>
                <a:hlinkClick r:id="rId2"/>
              </a:rPr>
              <a:t>argonne-lcf / </a:t>
            </a:r>
            <a:r>
              <a:rPr>
                <a:hlinkClick r:id="rId3"/>
                <a:latin typeface="Courier"/>
              </a:rPr>
              <a:t>Megatron-DeepSpeed</a:t>
            </a:r>
            <a:br/>
            <a:r>
              <a:rPr/>
              <a:t>For the largest of large language models.</a:t>
            </a:r>
          </a:p>
          <a:p>
            <a:pPr lvl="0"/>
            <a:r>
              <a:rPr/>
              <a:t> </a:t>
            </a:r>
            <a:r>
              <a:rPr>
                <a:hlinkClick r:id="rId4"/>
              </a:rPr>
              <a:t>saforem2 / </a:t>
            </a:r>
            <a:r>
              <a:rPr>
                <a:hlinkClick r:id="rId5"/>
                <a:latin typeface="Courier"/>
              </a:rPr>
              <a:t>ezpz</a:t>
            </a:r>
            <a:br/>
            <a:r>
              <a:rPr/>
              <a:t>Distributed training, ezpz. 🍋</a:t>
            </a:r>
          </a:p>
          <a:p>
            <a:pPr lvl="0"/>
            <a:r>
              <a:rPr/>
              <a:t>📊 See my other slides at </a:t>
            </a:r>
            <a:r>
              <a:rPr>
                <a:hlinkClick r:id="rId6"/>
              </a:rPr>
              <a:t>samforeman.me/talks</a:t>
            </a:r>
            <a:r>
              <a:rPr/>
              <a:t>:</a:t>
            </a:r>
          </a:p>
          <a:p>
            <a:pPr lvl="1"/>
            <a:r>
              <a:rPr>
                <a:hlinkClick r:id="rId7"/>
              </a:rPr>
              <a:t>LLMs from Scratch</a:t>
            </a:r>
          </a:p>
          <a:p>
            <a:pPr lvl="1"/>
            <a:r>
              <a:rPr>
                <a:hlinkClick r:id="rId8"/>
              </a:rPr>
              <a:t>Creating Small(~ish) LLMs</a:t>
            </a:r>
          </a:p>
          <a:p>
            <a:pPr lvl="1"/>
            <a:r>
              <a:rPr>
                <a:hlinkClick r:id="rId9"/>
              </a:rPr>
              <a:t>Parallel Training Techniques</a:t>
            </a:r>
          </a:p>
          <a:p>
            <a:pPr lvl="1"/>
            <a:r>
              <a:rPr>
                <a:hlinkClick r:id="rId10"/>
              </a:rPr>
              <a:t>LLMs on Polaris</a:t>
            </a:r>
          </a:p>
          <a:p>
            <a:pPr lvl="1"/>
            <a:r>
              <a:rPr>
                <a:hlinkClick r:id="rId11"/>
              </a:rPr>
              <a:t>Training LLMs at Scale</a:t>
            </a:r>
          </a:p>
          <a:p>
            <a:pPr lvl="0"/>
            <a:r>
              <a:rPr/>
              <a:t>👀 See also:</a:t>
            </a:r>
          </a:p>
          <a:p>
            <a:pPr lvl="1"/>
            <a:r>
              <a:rPr>
                <a:hlinkClick r:id="rId12"/>
              </a:rPr>
              <a:t>New international consortium for generative AI models for science</a:t>
            </a:r>
          </a:p>
          <a:p>
            <a:pPr lvl="1"/>
            <a:r>
              <a:rPr>
                <a:hlinkClick r:id="rId13"/>
              </a:rPr>
              <a:t>PyTorch Distributed Overview</a:t>
            </a:r>
          </a:p>
          <a:p>
            <a:pPr lvl="1"/>
            <a:r>
              <a:rPr>
                <a:hlinkClick r:id="rId14"/>
              </a:rPr>
              <a:t>🤗 Efficient Training on Multiple GPUs</a:t>
            </a:r>
          </a:p>
          <a:p>
            <a:pPr lvl="1"/>
            <a:r>
              <a:rPr>
                <a:hlinkClick r:id="rId15"/>
              </a:rPr>
              <a:t>Getting Started - DeepSpeed</a:t>
            </a:r>
          </a:p>
          <a:p>
            <a:pPr lvl="1"/>
            <a:r>
              <a:rPr/>
              <a:t>🕸️ </a:t>
            </a:r>
            <a:r>
              <a:rPr>
                <a:hlinkClick r:id="rId16"/>
              </a:rPr>
              <a:t>Quality Measures for Dynamic Graph Generative Models</a:t>
            </a:r>
            <a:br/>
            <a:r>
              <a:rPr/>
              <a:t>(Hosseini et al. 2025)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AuroraGPT: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>
                <a:hlinkClick r:id="rId3"/>
              </a:rPr>
              <a:t>AuroraGPT</a:t>
            </a:r>
            <a:r>
              <a:rPr/>
              <a:t>: </a:t>
            </a:r>
            <a:r>
              <a:rPr i="1"/>
              <a:t>General purpose scientific LLM</a:t>
            </a:r>
            <a:r>
              <a:rPr/>
              <a:t> Broadly trained on a general corpora plus scientific {papers, texts, data}</a:t>
            </a:r>
          </a:p>
          <a:p>
            <a:pPr lvl="0"/>
            <a:r>
              <a:rPr b="1"/>
              <a:t>Explore pathways</a:t>
            </a:r>
            <a:r>
              <a:rPr/>
              <a:t> towards a “Scientific Assistant” model</a:t>
            </a:r>
          </a:p>
          <a:p>
            <a:pPr lvl="0"/>
            <a:r>
              <a:rPr b="1"/>
              <a:t>Build with international partners</a:t>
            </a:r>
            <a:r>
              <a:rPr/>
              <a:t> (RIKEN, BSC, others)</a:t>
            </a:r>
          </a:p>
          <a:p>
            <a:pPr lvl="0"/>
            <a:r>
              <a:rPr b="1"/>
              <a:t>Multilingual</a:t>
            </a:r>
            <a:r>
              <a:rPr/>
              <a:t> English, 日本語, French, German, Spanish</a:t>
            </a:r>
          </a:p>
          <a:p>
            <a:pPr lvl="0"/>
            <a:r>
              <a:rPr b="1"/>
              <a:t>Multimodal</a:t>
            </a:r>
            <a:r>
              <a:rPr/>
              <a:t>: images, tables, equations, proofs, time series, graphs, fields, sequences, etc</a:t>
            </a:r>
          </a:p>
          <a:p>
            <a:pPr lvl="0" indent="0" marL="0">
              <a:buNone/>
            </a:pPr>
            <a:r>
              <a:rPr/>
              <a:t>Figure 1: Image from  </a:t>
            </a:r>
            <a:r>
              <a:rPr>
                <a:hlinkClick r:id="rId4"/>
              </a:rPr>
              <a:t>Hannibal046 / </a:t>
            </a:r>
            <a:r>
              <a:rPr>
                <a:hlinkClick r:id="rId5"/>
                <a:latin typeface="Courier"/>
              </a:rPr>
              <a:t>Awesome-LLM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❤️ 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Organizers</a:t>
            </a:r>
          </a:p>
          <a:p>
            <a:pPr lvl="0"/>
            <a:r>
              <a:rPr/>
              <a:t>Feel free to reach out!</a:t>
            </a:r>
          </a:p>
          <a:p>
            <a:pPr lvl="1" indent="0" marL="342900">
              <a:buNone/>
            </a:pPr>
          </a:p>
          <a:p>
            <a:pPr lvl="1" indent="0" marL="342900">
              <a:buNone/>
            </a:pPr>
            <a:r>
              <a:rPr/>
              <a:t>  </a:t>
            </a:r>
          </a:p>
          <a:p>
            <a:pPr lvl="1" indent="0" marL="342900">
              <a:buNone/>
            </a:pPr>
          </a:p>
          <a:p>
            <a:pPr lvl="0" indent="0" marL="1270000">
              <a:buNone/>
            </a:pPr>
            <a:r>
              <a:rPr sz="2000" b="1"/>
              <a:t>🙏 Acknowledgements</a:t>
            </a:r>
          </a:p>
          <a:p>
            <a:pPr lvl="0" indent="0" marL="1270000">
              <a:buNone/>
            </a:pPr>
            <a:r>
              <a:rPr sz="2000"/>
              <a:t>This research used resources of the Argonne Leadership Computing Facility, which is a DOE Office of Science User Facility supported under Contract DE-AC02-06CH11357.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📑 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Refs:</a:t>
            </a:r>
          </a:p>
          <a:p>
            <a:pPr lvl="1"/>
            <a:r>
              <a:rPr/>
              <a:t>Wei et al. (2022)</a:t>
            </a:r>
          </a:p>
          <a:p>
            <a:pPr lvl="1"/>
            <a:r>
              <a:rPr/>
              <a:t>Animations from </a:t>
            </a:r>
            <a:r>
              <a:rPr>
                <a:hlinkClick r:id="rId2"/>
              </a:rPr>
              <a:t>The Illustrated Transformer</a:t>
            </a:r>
          </a:p>
          <a:p>
            <a:pPr lvl="0" indent="0" marL="0">
              <a:buNone/>
            </a:pPr>
            <a:r>
              <a:rPr/>
              <a:t>Dharuman, Gautham, Kyle Hippe, Alexander Brace, Sam Foreman, Väinö Hatanpää, Varuni K. Sastry, Huihuo Zheng, et al. 2024. “MProt-DPO: Breaking the ExaFLOPS Barrier for Multimodal Protein Design Workflows with Direct Preference Optimization.” In </a:t>
            </a:r>
            <a:r>
              <a:rPr i="1"/>
              <a:t>Proceedings of the International Conference for High Performance Computing, Networking, Storage, and Analysis</a:t>
            </a:r>
            <a:r>
              <a:rPr/>
              <a:t>. SC ’24. Atlanta, GA, USA: IEEE Press. </a:t>
            </a:r>
            <a:r>
              <a:rPr>
                <a:hlinkClick r:id="rId3"/>
              </a:rPr>
              <a:t>https://doi.org/10.1109/SC41406.2024.00013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Hosseini, Ryien, Filippo Simini, Venkatram Vishwanath, Rebecca Willett, and Henry Hoffmann. 2025. “Quality Measures for Dynamic Graph Generative Models.” In </a:t>
            </a:r>
            <a:r>
              <a:rPr i="1"/>
              <a:t>The Thirteenth International Conference on Learning Representations</a:t>
            </a:r>
            <a:r>
              <a:rPr/>
              <a:t>. </a:t>
            </a:r>
            <a:r>
              <a:rPr>
                <a:hlinkClick r:id="rId4"/>
              </a:rPr>
              <a:t>https://openreview.net/forum?id=8bjspmAMBk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McCandlish, Sam, Jared Kaplan, Dario Amodei, and OpenAI Dota Team. 2018. “An Empirical Model of Large-Batch Training.” </a:t>
            </a:r>
            <a:r>
              <a:rPr>
                <a:hlinkClick r:id="rId5"/>
              </a:rPr>
              <a:t>https://arxiv.org/abs/1812.06162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Wei, Jason, Yi Tay, Rishi Bommasani, Colin Raffel, Barret Zoph, Sebastian Borgeaud, Dani Yogatama, et al. 2022. “Emergent Abilities of Large Language Models.” </a:t>
            </a:r>
            <a:r>
              <a:rPr>
                <a:hlinkClick r:id="rId6"/>
              </a:rPr>
              <a:t>https://arxiv.org/abs/2206.07682</a:t>
            </a:r>
            <a:r>
              <a:rPr/>
              <a:t>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🏆 </a:t>
            </a:r>
            <a:r>
              <a:rPr sz="1800">
                <a:hlinkClick r:id="rId2"/>
              </a:rPr>
              <a:t>Aurora Supercomputer Ranks Fastest for AI</a:t>
            </a:r>
          </a:p>
          <a:p>
            <a:pPr lvl="0" indent="0" marL="0">
              <a:buNone/>
            </a:pPr>
            <a:r>
              <a:rPr sz="1800"/>
              <a:t>2. </a:t>
            </a:r>
            <a:r>
              <a:rPr sz="1800" b="1"/>
              <a:t>Sam Foreman</a:t>
            </a:r>
            <a:r>
              <a:rPr sz="1800"/>
              <a:t> (co-lead), Varuni Sastry, Marieme Ngom, …</a:t>
            </a:r>
          </a:p>
          <a:p>
            <a:pPr lvl="0" indent="0" marL="0">
              <a:buNone/>
            </a:pPr>
            <a:r>
              <a:rPr sz="1800"/>
              <a:t>3.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 </a:t>
            </a:r>
            <a:r>
              <a:rPr sz="1800">
                <a:hlinkClick r:id="rId3"/>
              </a:rPr>
              <a:t>argonne-lcf/Megatron-DeepSpeed</a:t>
            </a:r>
          </a:p>
          <a:p>
            <a:pPr lvl="0" indent="0" marL="0">
              <a:buNone/>
            </a:pPr>
            <a:r>
              <a:rPr sz="1800"/>
              <a:t>4.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 i="1"/>
              <a:t>Very much a WIP</a:t>
            </a:r>
          </a:p>
          <a:p>
            <a:pPr lvl="0" indent="0" marL="0">
              <a:buNone/>
            </a:pPr>
            <a:r>
              <a:rPr sz="1800"/>
              <a:t>5. Implemented by Marieme Ngom</a:t>
            </a:r>
          </a:p>
          <a:p>
            <a:pPr lvl="0" indent="0" marL="0">
              <a:buNone/>
            </a:pPr>
            <a:r>
              <a:rPr sz="1800"/>
              <a:t>6. (Dharuman et al. 2024)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🧪 AuroraGPT: Open Science Foundation Model</a:t>
            </a:r>
          </a:p>
        </p:txBody>
      </p:sp>
      <p:pic>
        <p:nvPicPr>
          <p:cNvPr descr="./assets/AuroraGPT.sv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587500"/>
            <a:ext cx="7315200" cy="246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191000"/>
            <a:ext cx="7315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High-level overview of AuroraGPT project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🧰 AuroraGPT: Toolbox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Datasets and data pipelines</a:t>
            </a:r>
            <a:r>
              <a:rPr/>
              <a:t> (how do we deal with scientific data?)</a:t>
            </a:r>
          </a:p>
          <a:p>
            <a:pPr lvl="0"/>
            <a:r>
              <a:rPr b="1"/>
              <a:t>Software infrastructure and workflows</a:t>
            </a:r>
            <a:r>
              <a:rPr/>
              <a:t> (scalable, robust, extensible)</a:t>
            </a:r>
          </a:p>
          <a:p>
            <a:pPr lvl="0"/>
            <a:r>
              <a:rPr b="1"/>
              <a:t>Evaluation of state-of-the-art LLM Models</a:t>
            </a:r>
            <a:r>
              <a:rPr/>
              <a:t> (how do they perform on scientific tasks?)</a:t>
            </a:r>
          </a:p>
          <a:p>
            <a:pPr lvl="0" indent="0" marL="1270000">
              <a:buNone/>
            </a:pPr>
            <a:r>
              <a:rPr sz="2000" b="1"/>
              <a:t>🚂 Training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2"/>
              </a:rPr>
              <a:t>argonne-lcf/Megatron-DeepSpeed</a:t>
            </a:r>
            <a:br/>
            <a:r>
              <a:rPr sz="2000"/>
              <a:t>Large Model Training: Any Scale, Any Acclerator</a:t>
            </a:r>
          </a:p>
          <a:p>
            <a:pPr lvl="0" indent="0" marL="1270000">
              <a:buNone/>
            </a:pPr>
            <a:r>
              <a:rPr sz="2000" b="1"/>
              <a:t>🏃‍♂️ Running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3"/>
              </a:rPr>
              <a:t>argonne-lcf/inference-endpoints</a:t>
            </a:r>
            <a:br/>
            <a:r>
              <a:rPr sz="2000"/>
              <a:t>Inference endpoints for LLMs, hosted @ ALCF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🌌 Aurora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3: Aurora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: </a:t>
            </a:r>
            <a:r>
              <a:rPr>
                <a:hlinkClick r:id="rId3"/>
              </a:rPr>
              <a:t>Fact Sheet</a:t>
            </a:r>
            <a:r>
              <a:rPr/>
              <a:t>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🤝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Planning</a:t>
            </a:r>
          </a:p>
          <a:p>
            <a:pPr lvl="0"/>
            <a:r>
              <a:rPr b="1"/>
              <a:t>Data</a:t>
            </a:r>
          </a:p>
          <a:p>
            <a:pPr lvl="1"/>
            <a:r>
              <a:rPr/>
              <a:t>Aggregate existing data and generate new (synthetic) data</a:t>
            </a:r>
          </a:p>
          <a:p>
            <a:pPr lvl="0"/>
            <a:r>
              <a:rPr b="1"/>
              <a:t>Models / Training</a:t>
            </a:r>
            <a:r>
              <a:rPr baseline="30000">
                <a:hlinkClick r:id="rId3" action="ppaction://hlinksldjump"/>
              </a:rPr>
              <a:t>2</a:t>
            </a:r>
          </a:p>
          <a:p>
            <a:pPr lvl="1"/>
            <a:r>
              <a:rPr/>
              <a:t>Pre-train a series of models on publicly available data</a:t>
            </a:r>
          </a:p>
          <a:p>
            <a:pPr lvl="0"/>
            <a:r>
              <a:rPr b="1"/>
              <a:t>Post-Training</a:t>
            </a:r>
          </a:p>
          <a:p>
            <a:pPr lvl="1"/>
            <a:r>
              <a:rPr/>
              <a:t>Fine-tuning, alignment, reinforcement learning</a:t>
            </a:r>
          </a:p>
          <a:p>
            <a:pPr lvl="0"/>
            <a:r>
              <a:rPr b="1"/>
              <a:t>Evaluation</a:t>
            </a:r>
          </a:p>
          <a:p>
            <a:pPr lvl="1"/>
            <a:r>
              <a:rPr/>
              <a:t>Skills, trustworthiness, safety, robustness, privacy, machine ethics</a:t>
            </a:r>
          </a:p>
          <a:p>
            <a:pPr lvl="0"/>
            <a:r>
              <a:rPr b="1"/>
              <a:t>Inference</a:t>
            </a:r>
          </a:p>
          <a:p>
            <a:pPr lvl="1"/>
            <a:r>
              <a:rPr/>
              <a:t>Model serving, API development / public-facing web services</a:t>
            </a:r>
          </a:p>
          <a:p>
            <a:pPr lvl="0"/>
            <a:r>
              <a:rPr b="1"/>
              <a:t>Distribution</a:t>
            </a:r>
          </a:p>
          <a:p>
            <a:pPr lvl="1"/>
            <a:r>
              <a:rPr/>
              <a:t>Licensing, generating and distributing artifacts for public consumption</a:t>
            </a:r>
          </a:p>
          <a:p>
            <a:pPr lvl="0"/>
            <a:r>
              <a:rPr b="1"/>
              <a:t>Communication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🍎 Training LLMs</a:t>
            </a:r>
          </a:p>
          <a:p>
            <a:pPr lvl="0"/>
            <a:r>
              <a:rPr/>
              <a:t>Want to </a:t>
            </a:r>
            <a:r>
              <a:rPr b="1"/>
              <a:t>minimize</a:t>
            </a:r>
            <a:r>
              <a:rPr/>
              <a:t> </a:t>
            </a:r>
            <a:r>
              <a:rPr i="1"/>
              <a:t>cost</a:t>
            </a:r>
            <a:r>
              <a:rPr/>
              <a:t> of training</a:t>
            </a:r>
          </a:p>
          <a:p>
            <a:pPr lvl="1"/>
            <a:r>
              <a:rPr b="1" strike="sngStrike"/>
              <a:t>Maximize</a:t>
            </a:r>
            <a:r>
              <a:rPr strike="sngStrike"/>
              <a:t> </a:t>
            </a:r>
            <a:r>
              <a:rPr i="1" strike="sngStrike"/>
              <a:t>throughput</a:t>
            </a:r>
            <a:r>
              <a:rPr/>
              <a:t> (?)</a:t>
            </a:r>
          </a:p>
          <a:p>
            <a:pPr lvl="2"/>
            <a:r>
              <a:rPr/>
              <a:t>Data parallelism takes us only so far (McCandlish et al. 2018)…</a:t>
            </a:r>
          </a:p>
          <a:p>
            <a:pPr lvl="0"/>
            <a:r>
              <a:rPr i="1"/>
              <a:t>Possible</a:t>
            </a:r>
            <a:r>
              <a:rPr/>
              <a:t> directions:</a:t>
            </a:r>
          </a:p>
          <a:p>
            <a:pPr lvl="1"/>
            <a:r>
              <a:rPr/>
              <a:t>Large batch training (?)</a:t>
            </a:r>
          </a:p>
          <a:p>
            <a:pPr lvl="2"/>
            <a:r>
              <a:rPr/>
              <a:t>new (second order?) optimizers</a:t>
            </a:r>
          </a:p>
          <a:p>
            <a:pPr lvl="1"/>
            <a:r>
              <a:rPr/>
              <a:t>Better tokenization schemes (no tokenizers ?)</a:t>
            </a:r>
          </a:p>
          <a:p>
            <a:pPr lvl="2"/>
            <a:r>
              <a:rPr/>
              <a:t>Better data (?)</a:t>
            </a:r>
          </a:p>
          <a:p>
            <a:pPr lvl="1"/>
            <a:r>
              <a:rPr/>
              <a:t>Alternative architecture(s) (?)</a:t>
            </a:r>
          </a:p>
          <a:p>
            <a:pPr lvl="2"/>
            <a:r>
              <a:rPr/>
              <a:t>Diffusion / flow-matching</a:t>
            </a:r>
          </a:p>
          <a:p>
            <a:pPr lvl="2"/>
            <a:r>
              <a:rPr/>
              <a:t>Sub-quadratic attention (state space models, …)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4"/>
              </a:rPr>
              <a:t>argonne-lcf/Megatron-DeepSpeed</a:t>
            </a:r>
          </a:p>
          <a:p>
            <a:pPr lvl="0" indent="0" marL="0"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</a:t>
            </a:r>
            <a:r>
              <a:rPr i="1"/>
              <a:t>need</a:t>
            </a:r>
            <a:r>
              <a:rPr/>
              <a:t> our implementation</a:t>
            </a:r>
            <a:r>
              <a:rPr baseline="30000">
                <a:hlinkClick r:id="rId2" action="ppaction://hlinksldjump"/>
              </a:rPr>
              <a:t>3</a:t>
            </a:r>
            <a:r>
              <a:rPr/>
              <a:t> to be:</a:t>
            </a:r>
          </a:p>
          <a:p>
            <a:pPr lvl="0"/>
            <a:r>
              <a:rPr/>
              <a:t>💯 </a:t>
            </a:r>
            <a:r>
              <a:rPr b="1"/>
              <a:t>Correct</a:t>
            </a:r>
          </a:p>
          <a:p>
            <a:pPr lvl="1"/>
            <a:r>
              <a:rPr/>
              <a:t>Consistent across systems</a:t>
            </a:r>
          </a:p>
          <a:p>
            <a:pPr lvl="1"/>
            <a:r>
              <a:rPr/>
              <a:t>Requires being able to run </a:t>
            </a:r>
            <a:r>
              <a:rPr i="1"/>
              <a:t>the same code</a:t>
            </a:r>
            <a:r>
              <a:rPr/>
              <a:t> on multiple different machines</a:t>
            </a:r>
          </a:p>
          <a:p>
            <a:pPr lvl="1"/>
            <a:r>
              <a:rPr/>
              <a:t>Independent of hardware and communication library (e.g. </a:t>
            </a:r>
            <a:r>
              <a:rPr>
                <a:latin typeface="Courier"/>
              </a:rPr>
              <a:t>CUDA</a:t>
            </a:r>
            <a:r>
              <a:rPr/>
              <a:t>, </a:t>
            </a:r>
            <a:r>
              <a:rPr>
                <a:latin typeface="Courier"/>
              </a:rPr>
              <a:t>ROCm</a:t>
            </a:r>
            <a:r>
              <a:rPr/>
              <a:t>, </a:t>
            </a:r>
            <a:r>
              <a:rPr>
                <a:latin typeface="Courier"/>
              </a:rPr>
              <a:t>XPU</a:t>
            </a:r>
            <a:r>
              <a:rPr/>
              <a:t>, </a:t>
            </a:r>
            <a:r>
              <a:rPr>
                <a:latin typeface="Courier"/>
              </a:rPr>
              <a:t>CPU</a:t>
            </a:r>
            <a:r>
              <a:rPr/>
              <a:t>, </a:t>
            </a:r>
            <a:r>
              <a:rPr>
                <a:latin typeface="Courier"/>
              </a:rPr>
              <a:t>MPS</a:t>
            </a:r>
            <a:r>
              <a:rPr/>
              <a:t>, …)</a:t>
            </a:r>
          </a:p>
          <a:p>
            <a:pPr lvl="0"/>
            <a:r>
              <a:rPr/>
              <a:t>🚀 </a:t>
            </a:r>
            <a:r>
              <a:rPr b="1"/>
              <a:t>Scalable</a:t>
            </a:r>
          </a:p>
          <a:p>
            <a:pPr lvl="1"/>
            <a:r>
              <a:rPr/>
              <a:t>Performant across thousands of GPUs</a:t>
            </a:r>
          </a:p>
          <a:p>
            <a:pPr lvl="1"/>
            <a:r>
              <a:rPr/>
              <a:t>Highly configurable and extensible</a:t>
            </a:r>
          </a:p>
          <a:p>
            <a:pPr lvl="1"/>
            <a:r>
              <a:rPr/>
              <a:t>Parallelizable across (tensor, pipeline, sequence) dimension(s)</a:t>
            </a:r>
          </a:p>
          <a:p>
            <a:pPr lvl="1"/>
            <a:r>
              <a:rPr i="1"/>
              <a:t>Robust against {hardware, network, filesystem, transient} failures</a:t>
            </a:r>
            <a:r>
              <a:rPr baseline="30000">
                <a:hlinkClick r:id="rId3" action="ppaction://hlinksldjump"/>
              </a:rPr>
              <a:t>4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🏋️ Challenges: In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This is </a:t>
                </a:r>
                <a:r>
                  <a:rPr i="1"/>
                  <a:t>incredibly</a:t>
                </a:r>
                <a:r>
                  <a:rPr/>
                  <a:t> difficult in practice, due in part to:</a:t>
                </a:r>
              </a:p>
              <a:p>
                <a:pPr lvl="0"/>
                <a:r>
                  <a:rPr/>
                  <a:t>Brand new {hardware, architecture, software}</a:t>
                </a:r>
              </a:p>
              <a:p>
                <a:pPr lvl="0"/>
                <a:r>
                  <a:rPr/>
                  <a:t>Lack of native support in existing frameworks (though getting better!)</a:t>
                </a:r>
              </a:p>
              <a:p>
                <a:pPr lvl="0"/>
                <a:r>
                  <a:rPr/>
                  <a:t>General system stability</a:t>
                </a:r>
                <a:br/>
                <a:r>
                  <a:rPr/>
                  <a:t>+10k Nodes </a:t>
                </a:r>
                <a14:m>
                  <m:oMath xmlns:m="http://schemas.openxmlformats.org/officeDocument/2006/math">
                    <m:d>
                      <m:dPr>
                        <m:begChr m:val="("/>
                        <m:sepChr m:val=""/>
                        <m:endChr m:val=")"/>
                        <m:grow/>
                      </m:dPr>
                      <m:e>
                        <m:r>
                          <m:rPr>
                            <m:sty m:val="p"/>
                          </m:rPr>
                          <m:t>×</m:t>
                        </m:r>
                        <m:f>
                          <m:fPr>
                            <m:type m:val="bar"/>
                          </m:fPr>
                          <m:num>
                            <m:r>
                              <m:t>12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X</m:t>
                            </m:r>
                            <m:r>
                              <m:rPr>
                                <m:sty m:val="p"/>
                              </m:rPr>
                              <m:t>P</m:t>
                            </m:r>
                            <m:r>
                              <m:rPr>
                                <m:sty m:val="p"/>
                              </m:rPr>
                              <m:t>U</m:t>
                            </m:r>
                          </m:num>
                          <m:den>
                            <m:r>
                              <m:t>1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N</m:t>
                            </m:r>
                            <m:r>
                              <m:rPr>
                                <m:sty m:val="p"/>
                              </m:rPr>
                              <m:t>o</m:t>
                            </m:r>
                            <m:r>
                              <m:rPr>
                                <m:sty m:val="p"/>
                              </m:rPr>
                              <m:t>d</m:t>
                            </m:r>
                            <m:r>
                              <m:rPr>
                                <m:sty m:val="p"/>
                              </m:rPr>
                              <m:t>e</m:t>
                            </m:r>
                          </m:den>
                        </m:f>
                      </m:e>
                    </m:d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+</a:t>
                </a:r>
                <a:r>
                  <a:rPr b="1"/>
                  <a:t>100k</a:t>
                </a:r>
                <a:r>
                  <a:rPr/>
                  <a:t> XPUs</a:t>
                </a:r>
              </a:p>
              <a:p>
                <a:pPr lvl="1"/>
                <a:r>
                  <a:rPr/>
                  <a:t>network performance</a:t>
                </a:r>
              </a:p>
              <a:p>
                <a:pPr lvl="1"/>
                <a:r>
                  <a:rPr/>
                  <a:t>file system stability (impacted by </a:t>
                </a:r>
                <a:r>
                  <a:rPr i="1"/>
                  <a:t>other users</a:t>
                </a:r>
                <a:r>
                  <a:rPr/>
                  <a:t> !)</a:t>
                </a:r>
              </a:p>
              <a:p>
                <a:pPr lvl="1"/>
                <a:r>
                  <a:rPr i="1"/>
                  <a:t>many</a:t>
                </a:r>
                <a:r>
                  <a:rPr/>
                  <a:t> unexpected difficulties occur at increasingly large scales</a:t>
                </a:r>
              </a:p>
              <a:p>
                <a:pPr lvl="0"/>
                <a:r>
                  <a:rPr/>
                  <a:t>Combinatorial explosion of possible configurations and experiments</a:t>
                </a:r>
              </a:p>
              <a:p>
                <a:pPr lvl="1"/>
                <a:r>
                  <a:rPr/>
                  <a:t>{hyperparameters, architectures, tokenizers, learning rates, …}</a:t>
                </a:r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💾 Training: 2T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 train a fixed model on trillions of tokens requires:</a:t>
            </a:r>
          </a:p>
          <a:p>
            <a:pPr lvl="1" indent="-342900" marL="685800">
              <a:buAutoNum type="arabicPeriod"/>
            </a:pPr>
            <a:r>
              <a:rPr b="1"/>
              <a:t>Aggregating</a:t>
            </a:r>
            <a:r>
              <a:rPr/>
              <a:t> data from multiple different </a:t>
            </a:r>
            <a:r>
              <a:rPr i="1"/>
              <a:t>corpora</a:t>
            </a:r>
            <a:br/>
            <a:r>
              <a:rPr/>
              <a:t>(e.g. ArXiv, Reddit, StackExchange, GitHub, Wikipedia, etc.)</a:t>
            </a:r>
          </a:p>
          <a:p>
            <a:pPr lvl="1" indent="-342900" marL="685800">
              <a:buAutoNum type="arabicPeriod"/>
            </a:pPr>
            <a:r>
              <a:rPr b="1"/>
              <a:t>Sampling</a:t>
            </a:r>
            <a:r>
              <a:rPr/>
              <a:t> </a:t>
            </a:r>
            <a:r>
              <a:rPr i="1"/>
              <a:t>each training batch</a:t>
            </a:r>
            <a:r>
              <a:rPr/>
              <a:t> according to a fixed distribution across corpora</a:t>
            </a:r>
          </a:p>
          <a:p>
            <a:pPr lvl="1" indent="-342900" marL="685800">
              <a:buAutoNum type="arabicPeriod"/>
            </a:pPr>
            <a:r>
              <a:rPr b="1"/>
              <a:t>Building</a:t>
            </a:r>
            <a:r>
              <a:rPr/>
              <a:t> indices that map batches of tokens into these files (indexing)</a:t>
            </a:r>
          </a:p>
          <a:p>
            <a:pPr lvl="1" indent="0" marL="342900">
              <a:buNone/>
            </a:pPr>
            <a:r>
              <a:rPr/>
              <a:t>The original implementation was </a:t>
            </a:r>
            <a:r>
              <a:rPr i="1"/>
              <a:t>slow</a:t>
            </a:r>
            <a:r>
              <a:rPr/>
              <a:t>:</a:t>
            </a:r>
          </a:p>
          <a:p>
            <a:pPr lvl="1"/>
            <a:r>
              <a:rPr/>
              <a:t>Designed to run </a:t>
            </a:r>
            <a:r>
              <a:rPr i="1"/>
              <a:t>serially</a:t>
            </a:r>
            <a:r>
              <a:rPr/>
              <a:t> on a </a:t>
            </a:r>
            <a:r>
              <a:rPr b="1"/>
              <a:t>single device</a:t>
            </a:r>
          </a:p>
          <a:p>
            <a:pPr lvl="1"/>
            <a:r>
              <a:rPr b="1"/>
              <a:t>Major bottleneck</a:t>
            </a:r>
            <a:r>
              <a:rPr/>
              <a:t> when debugging data pipeline at scale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265</TotalTime>
  <Words>3</Words>
  <Application>Microsoft Macintosh PowerPoint</Application>
  <PresentationFormat>On-screen Show (16:9)</PresentationFormat>
  <Paragraphs>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Wingdings</vt:lpstr>
      <vt:lpstr>Office Theme</vt:lpstr>
      <vt:lpstr>PowerPoint Presentation</vt:lpstr>
      <vt:lpstr>PowerPoint Presentation</vt:lpstr>
      <vt:lpstr>Section break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AI at Scale: AuroraGPT</dc:title>
  <dc:creator>Sam Foreman</dc:creator>
  <cp:keywords/>
  <dc:description>Presented at the Open SkAI 2025 Workshop</dc:description>
  <dcterms:created xsi:type="dcterms:W3CDTF">2025-11-18T02:58:33Z</dcterms:created>
  <dcterms:modified xsi:type="dcterms:W3CDTF">2025-11-18T02:58:33Z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">
    <vt:lpwstr>Argonne National Laboratory</vt:lpwstr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y-author">
    <vt:lpwstr/>
  </property>
  <property fmtid="{D5CDD505-2E9C-101B-9397-08002B2CF9AE}" pid="7" name="citation">
    <vt:lpwstr/>
  </property>
  <property fmtid="{D5CDD505-2E9C-101B-9397-08002B2CF9AE}" pid="8" name="comments">
    <vt:lpwstr/>
  </property>
  <property fmtid="{D5CDD505-2E9C-101B-9397-08002B2CF9AE}" pid="9" name="date">
    <vt:lpwstr>2025-09-02</vt:lpwstr>
  </property>
  <property fmtid="{D5CDD505-2E9C-101B-9397-08002B2CF9AE}" pid="10" name="date-modified">
    <vt:lpwstr>2025-10-14</vt:lpwstr>
  </property>
  <property fmtid="{D5CDD505-2E9C-101B-9397-08002B2CF9AE}" pid="11" name="draft-mode">
    <vt:lpwstr>visible</vt:lpwstr>
  </property>
  <property fmtid="{D5CDD505-2E9C-101B-9397-08002B2CF9AE}" pid="12" name="editor">
    <vt:lpwstr/>
  </property>
  <property fmtid="{D5CDD505-2E9C-101B-9397-08002B2CF9AE}" pid="13" name="email">
    <vt:lpwstr>foremans@anl.gov</vt:lpwstr>
  </property>
  <property fmtid="{D5CDD505-2E9C-101B-9397-08002B2CF9AE}" pid="14" name="google-scholar">
    <vt:lpwstr>True</vt:lpwstr>
  </property>
  <property fmtid="{D5CDD505-2E9C-101B-9397-08002B2CF9AE}" pid="15" name="header-includes">
    <vt:lpwstr/>
  </property>
  <property fmtid="{D5CDD505-2E9C-101B-9397-08002B2CF9AE}" pid="16" name="image">
    <vt:lpwstr>./assets/thumbnail.png</vt:lpwstr>
  </property>
  <property fmtid="{D5CDD505-2E9C-101B-9397-08002B2CF9AE}" pid="17" name="image-lazy-loading">
    <vt:lpwstr>True</vt:lpwstr>
  </property>
  <property fmtid="{D5CDD505-2E9C-101B-9397-08002B2CF9AE}" pid="18" name="include-after">
    <vt:lpwstr/>
  </property>
  <property fmtid="{D5CDD505-2E9C-101B-9397-08002B2CF9AE}" pid="19" name="include-before">
    <vt:lpwstr/>
  </property>
  <property fmtid="{D5CDD505-2E9C-101B-9397-08002B2CF9AE}" pid="20" name="labels">
    <vt:lpwstr/>
  </property>
  <property fmtid="{D5CDD505-2E9C-101B-9397-08002B2CF9AE}" pid="21" name="lightbox">
    <vt:lpwstr>True</vt:lpwstr>
  </property>
  <property fmtid="{D5CDD505-2E9C-101B-9397-08002B2CF9AE}" pid="22" name="location">
    <vt:lpwstr>Open SkAI 2025</vt:lpwstr>
  </property>
  <property fmtid="{D5CDD505-2E9C-101B-9397-08002B2CF9AE}" pid="23" name="location-url">
    <vt:lpwstr>https://www.openskai-conference.org/</vt:lpwstr>
  </property>
  <property fmtid="{D5CDD505-2E9C-101B-9397-08002B2CF9AE}" pid="24" name="navbar">
    <vt:lpwstr>False</vt:lpwstr>
  </property>
  <property fmtid="{D5CDD505-2E9C-101B-9397-08002B2CF9AE}" pid="25" name="open-graph">
    <vt:lpwstr/>
  </property>
  <property fmtid="{D5CDD505-2E9C-101B-9397-08002B2CF9AE}" pid="26" name="revealjs-plugins">
    <vt:lpwstr/>
  </property>
  <property fmtid="{D5CDD505-2E9C-101B-9397-08002B2CF9AE}" pid="27" name="search">
    <vt:lpwstr>False</vt:lpwstr>
  </property>
  <property fmtid="{D5CDD505-2E9C-101B-9397-08002B2CF9AE}" pid="28" name="site-url">
    <vt:lpwstr>https://samforeman.me</vt:lpwstr>
  </property>
  <property fmtid="{D5CDD505-2E9C-101B-9397-08002B2CF9AE}" pid="29" name="slide-number">
    <vt:lpwstr>True</vt:lpwstr>
  </property>
  <property fmtid="{D5CDD505-2E9C-101B-9397-08002B2CF9AE}" pid="30" name="title-block-categories">
    <vt:lpwstr>True</vt:lpwstr>
  </property>
  <property fmtid="{D5CDD505-2E9C-101B-9397-08002B2CF9AE}" pid="31" name="toc-title">
    <vt:lpwstr>Table of contents</vt:lpwstr>
  </property>
  <property fmtid="{D5CDD505-2E9C-101B-9397-08002B2CF9AE}" pid="32" name="twitter-card">
    <vt:lpwstr/>
  </property>
</Properties>
</file>